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sldIdLst>
    <p:sldId id="256" r:id="rId5"/>
    <p:sldId id="257" r:id="rId6"/>
    <p:sldId id="262" r:id="rId7"/>
    <p:sldId id="285" r:id="rId8"/>
    <p:sldId id="263" r:id="rId9"/>
    <p:sldId id="286" r:id="rId10"/>
    <p:sldId id="258" r:id="rId11"/>
    <p:sldId id="277" r:id="rId12"/>
    <p:sldId id="279" r:id="rId13"/>
    <p:sldId id="281" r:id="rId14"/>
    <p:sldId id="280" r:id="rId15"/>
    <p:sldId id="291" r:id="rId16"/>
    <p:sldId id="287" r:id="rId17"/>
    <p:sldId id="259" r:id="rId18"/>
    <p:sldId id="276" r:id="rId19"/>
    <p:sldId id="282" r:id="rId20"/>
    <p:sldId id="283" r:id="rId21"/>
    <p:sldId id="260" r:id="rId22"/>
    <p:sldId id="268" r:id="rId23"/>
    <p:sldId id="267" r:id="rId24"/>
    <p:sldId id="269" r:id="rId25"/>
    <p:sldId id="270" r:id="rId26"/>
    <p:sldId id="271" r:id="rId27"/>
    <p:sldId id="272" r:id="rId28"/>
    <p:sldId id="273" r:id="rId29"/>
    <p:sldId id="284" r:id="rId30"/>
    <p:sldId id="289" r:id="rId31"/>
    <p:sldId id="290" r:id="rId32"/>
    <p:sldId id="261" r:id="rId33"/>
    <p:sldId id="264" r:id="rId34"/>
    <p:sldId id="265" r:id="rId35"/>
    <p:sldId id="266" r:id="rId36"/>
    <p:sldId id="274" r:id="rId3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89" autoAdjust="0"/>
    <p:restoredTop sz="94660"/>
  </p:normalViewPr>
  <p:slideViewPr>
    <p:cSldViewPr snapToGrid="0" snapToObjects="1">
      <p:cViewPr>
        <p:scale>
          <a:sx n="185" d="100"/>
          <a:sy n="185" d="100"/>
        </p:scale>
        <p:origin x="-496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2/24/19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2/24/19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2/24/19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ensorflow/cleverhans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9056.pdf" TargetMode="External"/><Relationship Id="rId4" Type="http://schemas.openxmlformats.org/officeDocument/2006/relationships/hyperlink" Target="https://arxiv.org/pdf/1705.09064.pdf" TargetMode="External"/><Relationship Id="rId5" Type="http://schemas.openxmlformats.org/officeDocument/2006/relationships/hyperlink" Target="https://arxiv.org/pdf/1708.06733.pdf" TargetMode="External"/><Relationship Id="rId6" Type="http://schemas.openxmlformats.org/officeDocument/2006/relationships/hyperlink" Target="https://github.com/Kooscii/BadNets/" TargetMode="External"/><Relationship Id="rId7" Type="http://schemas.openxmlformats.org/officeDocument/2006/relationships/hyperlink" Target="https://arxiv.org/pdf/1705.02900.pdf" TargetMode="External"/><Relationship Id="rId8" Type="http://schemas.openxmlformats.org/officeDocument/2006/relationships/hyperlink" Target="https://arxiv.org/pdf/1707.08945.pdf" TargetMode="External"/><Relationship Id="rId9" Type="http://schemas.openxmlformats.org/officeDocument/2006/relationships/hyperlink" Target="https://arxiv.org/pdf/1708.09537.pdf" TargetMode="External"/><Relationship Id="rId10" Type="http://schemas.openxmlformats.org/officeDocument/2006/relationships/hyperlink" Target="https://en.wikipedia.org/wiki/Adversarial_machine_learning%23Softwar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611.03814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Hands On Adversarial Machine Learning: Building Practical Attacks &amp; Defenses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189250"/>
            <a:ext cx="6400800" cy="1314450"/>
          </a:xfrm>
        </p:spPr>
        <p:txBody>
          <a:bodyPr/>
          <a:lstStyle/>
          <a:p>
            <a:r>
              <a:rPr lang="en-US" dirty="0" smtClean="0"/>
              <a:t>Dr. Yacin Nadji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170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669257"/>
            <a:ext cx="7772400" cy="1021556"/>
          </a:xfrm>
        </p:spPr>
        <p:txBody>
          <a:bodyPr/>
          <a:lstStyle/>
          <a:p>
            <a:r>
              <a:rPr lang="en-US" dirty="0" err="1" smtClean="0"/>
              <a:t>InDirect</a:t>
            </a:r>
            <a:r>
              <a:rPr lang="en-US" dirty="0" smtClean="0"/>
              <a:t> Attack (Part </a:t>
            </a:r>
            <a:r>
              <a:rPr lang="en-US" dirty="0" smtClean="0"/>
              <a:t>1)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78197"/>
            <a:ext cx="7772400" cy="1125140"/>
          </a:xfrm>
        </p:spPr>
        <p:txBody>
          <a:bodyPr>
            <a:normAutofit/>
          </a:bodyPr>
          <a:lstStyle/>
          <a:p>
            <a:r>
              <a:rPr lang="en-US" dirty="0" smtClean="0"/>
              <a:t>Identify </a:t>
            </a:r>
            <a:r>
              <a:rPr lang="en-US" dirty="0" smtClean="0">
                <a:latin typeface="Consolas"/>
                <a:cs typeface="Consolas"/>
              </a:rPr>
              <a:t>terms</a:t>
            </a:r>
            <a:r>
              <a:rPr lang="en-US" dirty="0" smtClean="0"/>
              <a:t> that are more likely to be associated with benign software than malicious software.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381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669257"/>
            <a:ext cx="7772400" cy="1021556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+mn-lt"/>
              </a:rPr>
              <a:t>Which of the features below would be a good candidate for abuse? (multiple choice, multiple answers acceptable)</a:t>
            </a:r>
            <a:endParaRPr lang="en-US" sz="2400" dirty="0"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477494"/>
            <a:ext cx="7772400" cy="11251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a.) </a:t>
            </a:r>
            <a:r>
              <a:rPr lang="en-US" dirty="0" err="1" smtClean="0">
                <a:latin typeface="Consolas"/>
                <a:cs typeface="Consolas"/>
              </a:rPr>
              <a:t>ntwritefile</a:t>
            </a:r>
            <a:endParaRPr lang="en-US" dirty="0" smtClean="0">
              <a:latin typeface="Consolas"/>
              <a:cs typeface="Consolas"/>
            </a:endParaRPr>
          </a:p>
          <a:p>
            <a:r>
              <a:rPr lang="en-US" dirty="0" smtClean="0"/>
              <a:t>b.) </a:t>
            </a:r>
            <a:r>
              <a:rPr lang="en-US" dirty="0" err="1" smtClean="0">
                <a:latin typeface="Consolas"/>
                <a:cs typeface="Consolas"/>
              </a:rPr>
              <a:t>regcreatekeyex</a:t>
            </a:r>
            <a:endParaRPr lang="en-US" dirty="0" smtClean="0">
              <a:latin typeface="Consolas"/>
              <a:cs typeface="Consolas"/>
            </a:endParaRPr>
          </a:p>
          <a:p>
            <a:r>
              <a:rPr lang="en-US" dirty="0" smtClean="0"/>
              <a:t>c.) </a:t>
            </a:r>
            <a:r>
              <a:rPr lang="en-US" dirty="0" err="1" smtClean="0">
                <a:latin typeface="Consolas"/>
                <a:cs typeface="Consolas"/>
              </a:rPr>
              <a:t>ntdisplaystring</a:t>
            </a:r>
            <a:endParaRPr lang="en-US" dirty="0" smtClean="0">
              <a:latin typeface="Consolas"/>
              <a:cs typeface="Consolas"/>
            </a:endParaRPr>
          </a:p>
          <a:p>
            <a:r>
              <a:rPr lang="en-US" dirty="0" smtClean="0"/>
              <a:t>d.) </a:t>
            </a:r>
            <a:r>
              <a:rPr lang="en-US" dirty="0" err="1" smtClean="0">
                <a:latin typeface="Consolas"/>
                <a:cs typeface="Consolas"/>
              </a:rPr>
              <a:t>ntsettimerex</a:t>
            </a:r>
            <a:endParaRPr lang="en-US" dirty="0" smtClean="0">
              <a:latin typeface="Consolas"/>
              <a:cs typeface="Consolas"/>
            </a:endParaRPr>
          </a:p>
          <a:p>
            <a:r>
              <a:rPr lang="en-US" dirty="0" smtClean="0"/>
              <a:t>e.) </a:t>
            </a:r>
            <a:r>
              <a:rPr lang="en-US" dirty="0" err="1" smtClean="0">
                <a:latin typeface="Consolas"/>
                <a:cs typeface="Consolas"/>
              </a:rPr>
              <a:t>ntreadfile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22313" y="194684"/>
            <a:ext cx="7772400" cy="10215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Polling Question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472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669257"/>
            <a:ext cx="7772400" cy="1021556"/>
          </a:xfrm>
        </p:spPr>
        <p:txBody>
          <a:bodyPr/>
          <a:lstStyle/>
          <a:p>
            <a:r>
              <a:rPr lang="en-US" dirty="0" err="1" smtClean="0"/>
              <a:t>InDirect</a:t>
            </a:r>
            <a:r>
              <a:rPr lang="en-US" dirty="0" smtClean="0"/>
              <a:t> Attack (Part 2)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78197"/>
            <a:ext cx="7772400" cy="112514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Write a function that alters a malicious program’s call trace so the classifier labels it benign. Describe how your function works. </a:t>
            </a:r>
            <a:r>
              <a:rPr lang="en-US" dirty="0"/>
              <a:t>Post before-and-after classification results to group </a:t>
            </a:r>
            <a:r>
              <a:rPr lang="en-US" dirty="0" smtClean="0"/>
              <a:t>chat for all ground truth cases (use </a:t>
            </a:r>
            <a:r>
              <a:rPr lang="en-US" dirty="0" err="1" smtClean="0">
                <a:latin typeface="Consolas"/>
                <a:cs typeface="Consolas"/>
              </a:rPr>
              <a:t>collections.Counter</a:t>
            </a:r>
            <a:r>
              <a:rPr lang="en-US" dirty="0" smtClean="0">
                <a:latin typeface="Consolas"/>
                <a:cs typeface="Consolas"/>
              </a:rPr>
              <a:t>()</a:t>
            </a:r>
            <a:r>
              <a:rPr lang="en-US" dirty="0" smtClean="0"/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541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669257"/>
            <a:ext cx="7772400" cy="1021556"/>
          </a:xfrm>
        </p:spPr>
        <p:txBody>
          <a:bodyPr/>
          <a:lstStyle/>
          <a:p>
            <a:r>
              <a:rPr lang="en-US" dirty="0" smtClean="0"/>
              <a:t>Monotonic Defense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78197"/>
            <a:ext cx="7772400" cy="1125140"/>
          </a:xfrm>
        </p:spPr>
        <p:txBody>
          <a:bodyPr/>
          <a:lstStyle/>
          <a:p>
            <a:r>
              <a:rPr lang="en-US" dirty="0" smtClean="0"/>
              <a:t>Change the classifier’s coefficient for your abused feature to not be negative. See if your function from the previous exercise still work. Post your findings to group chat.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073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Retraining w/ Adversarial Examples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465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Retraining as a Defense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Adversarial examples</a:t>
            </a:r>
          </a:p>
          <a:p>
            <a:pPr lvl="1"/>
            <a:r>
              <a:rPr lang="en-US" dirty="0" smtClean="0"/>
              <a:t>Generate</a:t>
            </a:r>
          </a:p>
          <a:p>
            <a:pPr lvl="2"/>
            <a:r>
              <a:rPr lang="en-US" dirty="0" smtClean="0"/>
              <a:t>Easy in specific cases</a:t>
            </a:r>
          </a:p>
          <a:p>
            <a:pPr lvl="2"/>
            <a:r>
              <a:rPr lang="en-US" dirty="0" smtClean="0"/>
              <a:t>Harder to generalize</a:t>
            </a:r>
          </a:p>
          <a:p>
            <a:pPr lvl="1"/>
            <a:r>
              <a:rPr lang="en-US" dirty="0" smtClean="0"/>
              <a:t>Retrain</a:t>
            </a:r>
          </a:p>
          <a:p>
            <a:pPr lvl="2"/>
            <a:r>
              <a:rPr lang="en-US" dirty="0" smtClean="0"/>
              <a:t>Easy! If you have examples</a:t>
            </a:r>
          </a:p>
        </p:txBody>
      </p:sp>
    </p:spTree>
    <p:extLst>
      <p:ext uri="{BB962C8B-B14F-4D97-AF65-F5344CB8AC3E}">
        <p14:creationId xmlns:p14="http://schemas.microsoft.com/office/powerpoint/2010/main" val="4198439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669257"/>
            <a:ext cx="7772400" cy="1021556"/>
          </a:xfrm>
        </p:spPr>
        <p:txBody>
          <a:bodyPr/>
          <a:lstStyle/>
          <a:p>
            <a:r>
              <a:rPr lang="en-US" dirty="0" smtClean="0"/>
              <a:t>Break DGA Classifier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78197"/>
            <a:ext cx="7772400" cy="1125140"/>
          </a:xfrm>
        </p:spPr>
        <p:txBody>
          <a:bodyPr/>
          <a:lstStyle/>
          <a:p>
            <a:r>
              <a:rPr lang="en-US" dirty="0" smtClean="0"/>
              <a:t>Generate a function that adds additional domain names to confuse the classifier between two DGA families. Post before-and-after classification results. Make use of the </a:t>
            </a:r>
            <a:r>
              <a:rPr lang="en-US" dirty="0" err="1" smtClean="0">
                <a:latin typeface="Consolas"/>
                <a:cs typeface="Consolas"/>
              </a:rPr>
              <a:t>pandas.crosstab</a:t>
            </a:r>
            <a:r>
              <a:rPr lang="en-US" dirty="0" smtClean="0">
                <a:latin typeface="Consolas"/>
                <a:cs typeface="Consolas"/>
              </a:rPr>
              <a:t>()</a:t>
            </a:r>
            <a:r>
              <a:rPr lang="en-US" dirty="0" smtClean="0"/>
              <a:t> (see </a:t>
            </a:r>
            <a:r>
              <a:rPr lang="en-US" dirty="0" smtClean="0">
                <a:latin typeface="Consolas"/>
                <a:cs typeface="Consolas"/>
              </a:rPr>
              <a:t>_cv()</a:t>
            </a:r>
            <a:r>
              <a:rPr lang="en-US" dirty="0" smtClean="0"/>
              <a:t> function).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040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669257"/>
            <a:ext cx="7772400" cy="1021556"/>
          </a:xfrm>
        </p:spPr>
        <p:txBody>
          <a:bodyPr/>
          <a:lstStyle/>
          <a:p>
            <a:r>
              <a:rPr lang="en-US" dirty="0" smtClean="0"/>
              <a:t>FIX DGA Classifier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78197"/>
            <a:ext cx="7772400" cy="1125140"/>
          </a:xfrm>
        </p:spPr>
        <p:txBody>
          <a:bodyPr/>
          <a:lstStyle/>
          <a:p>
            <a:r>
              <a:rPr lang="en-US" dirty="0" smtClean="0"/>
              <a:t>Using your adversarial examples from the previous exercise, retrain the model and demonstrate it is resistant to your function from the previous exercise. Post relevant confusion matrices to the chat.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99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Consolas"/>
                <a:cs typeface="Consolas"/>
              </a:rPr>
              <a:t>cleverhans</a:t>
            </a:r>
            <a:r>
              <a:rPr lang="en-US" dirty="0" smtClean="0"/>
              <a:t> &amp; </a:t>
            </a:r>
            <a:r>
              <a:rPr lang="en-US" dirty="0" err="1" smtClean="0"/>
              <a:t>Whitebox</a:t>
            </a:r>
            <a:r>
              <a:rPr lang="en-US" dirty="0" smtClean="0"/>
              <a:t> Attacks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53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Lots of focus on DNNs. Why?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180473" indent="-180473">
              <a:buSzPct val="100000"/>
            </a:pPr>
            <a:r>
              <a:t>Lots of focus on DNNs. Why?</a:t>
            </a:r>
          </a:p>
          <a:p>
            <a:pPr marL="466223" lvl="1" indent="-180473"/>
            <a:r>
              <a:t>Lots of space for hidden perturbations</a:t>
            </a:r>
          </a:p>
          <a:p>
            <a:pPr marL="466223" lvl="1" indent="-180473"/>
            <a:r>
              <a:t>Model works directly on input image/audio/etc.</a:t>
            </a:r>
          </a:p>
          <a:p>
            <a:pPr marL="180473" indent="-180473">
              <a:buSzPct val="100000"/>
            </a:pPr>
            <a:r>
              <a:t>Lots of work: [25, 26, 30, 51, 52, 53, 56, 66, 67]</a:t>
            </a:r>
          </a:p>
          <a:p>
            <a:pPr marL="180473" indent="-180473">
              <a:buSzPct val="100000"/>
            </a:pPr>
            <a:r>
              <a:t>Very, very good w/ incremental improvements:</a:t>
            </a:r>
          </a:p>
          <a:p>
            <a:pPr marL="466223" lvl="1" indent="-180473"/>
            <a:r>
              <a:t>Misclassify ~90% of MNIST</a:t>
            </a:r>
          </a:p>
          <a:p>
            <a:pPr marL="466223" lvl="1" indent="-180473"/>
            <a:r>
              <a:t>4% feature perturbation —&gt; 97% attack success rate</a:t>
            </a:r>
          </a:p>
          <a:p>
            <a:pPr marL="180473" indent="-180473">
              <a:buSzPct val="100000"/>
            </a:pPr>
            <a:r>
              <a:t>Specific “junk” class doesn’t help [52]</a:t>
            </a:r>
          </a:p>
          <a:p>
            <a:pPr marL="180473" indent="-180473">
              <a:buSzPct val="100000"/>
            </a:pPr>
            <a:r>
              <a:t>Model output surface poorly understood due to linear extrapolation</a:t>
            </a:r>
          </a:p>
        </p:txBody>
      </p:sp>
      <p:sp>
        <p:nvSpPr>
          <p:cNvPr id="212" name="Titl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DNN Attacks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5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Adversarial ML in a nutshell</a:t>
            </a:r>
          </a:p>
          <a:p>
            <a:r>
              <a:rPr lang="en-US" dirty="0" smtClean="0"/>
              <a:t>Monotonic classification</a:t>
            </a:r>
          </a:p>
          <a:p>
            <a:r>
              <a:rPr lang="en-US" dirty="0" smtClean="0"/>
              <a:t>Retraining w/ adversarial examples</a:t>
            </a:r>
          </a:p>
          <a:p>
            <a:r>
              <a:rPr lang="en-US" dirty="0" err="1" smtClean="0"/>
              <a:t>Whitebox</a:t>
            </a:r>
            <a:r>
              <a:rPr lang="en-US" dirty="0" smtClean="0"/>
              <a:t> attacks</a:t>
            </a:r>
          </a:p>
          <a:p>
            <a:r>
              <a:rPr lang="en-US" dirty="0" err="1" smtClean="0"/>
              <a:t>Whitebox</a:t>
            </a:r>
            <a:r>
              <a:rPr lang="en-US" dirty="0" smtClean="0"/>
              <a:t> defenses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478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Whitebox</a:t>
            </a:r>
            <a:r>
              <a:rPr lang="en-US" dirty="0" smtClean="0"/>
              <a:t> (Direct)</a:t>
            </a:r>
            <a:endParaRPr lang="en-US" dirty="0"/>
          </a:p>
        </p:txBody>
      </p:sp>
      <p:pic>
        <p:nvPicPr>
          <p:cNvPr id="3" name="[30]. all predicted as an ostrich lol.png" descr="[30]. all predicted as an ostrich lo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8514" y="1063229"/>
            <a:ext cx="4026973" cy="408027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27329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Whitebox</a:t>
            </a:r>
            <a:r>
              <a:rPr lang="en-US" dirty="0" smtClean="0"/>
              <a:t> (Indirect) [57]</a:t>
            </a:r>
            <a:endParaRPr dirty="0"/>
          </a:p>
        </p:txBody>
      </p:sp>
      <p:pic>
        <p:nvPicPr>
          <p:cNvPr id="226" name="[57].png" descr="[57]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6554" y="1269223"/>
            <a:ext cx="7950893" cy="377864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2994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itl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err="1"/>
              <a:t>Gu</a:t>
            </a:r>
            <a:r>
              <a:rPr lang="en-US" dirty="0"/>
              <a:t> et al. (</a:t>
            </a:r>
            <a:r>
              <a:rPr lang="en-US" dirty="0" err="1"/>
              <a:t>BadNets</a:t>
            </a:r>
            <a:r>
              <a:rPr lang="en-US" dirty="0" smtClean="0"/>
              <a:t>)</a:t>
            </a:r>
            <a:endParaRPr dirty="0"/>
          </a:p>
        </p:txBody>
      </p:sp>
      <p:pic>
        <p:nvPicPr>
          <p:cNvPr id="232" name="gu-badnets.png" descr="gu-badne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6616" y="1056089"/>
            <a:ext cx="5344418" cy="400482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85993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itl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err="1"/>
              <a:t>Gu</a:t>
            </a:r>
            <a:r>
              <a:rPr lang="en-US" dirty="0"/>
              <a:t> et al. (</a:t>
            </a:r>
            <a:r>
              <a:rPr lang="en-US" dirty="0" err="1"/>
              <a:t>BadNets</a:t>
            </a:r>
            <a:r>
              <a:rPr lang="en-US" dirty="0" smtClean="0"/>
              <a:t>)</a:t>
            </a:r>
            <a:endParaRPr dirty="0"/>
          </a:p>
        </p:txBody>
      </p:sp>
      <p:pic>
        <p:nvPicPr>
          <p:cNvPr id="238" name="gu-badnets-conv-filter.png" descr="gu-badnets-conv-filt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863" y="1181020"/>
            <a:ext cx="9020175" cy="36195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1179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itl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nb-NO" dirty="0" err="1"/>
              <a:t>Eykholt</a:t>
            </a:r>
            <a:r>
              <a:rPr lang="nb-NO" dirty="0"/>
              <a:t> et al. (2018</a:t>
            </a:r>
            <a:r>
              <a:rPr lang="nb-NO" dirty="0" smtClean="0"/>
              <a:t>)</a:t>
            </a:r>
            <a:endParaRPr dirty="0"/>
          </a:p>
        </p:txBody>
      </p:sp>
      <p:pic>
        <p:nvPicPr>
          <p:cNvPr id="244" name="eykholt-et-al.png" descr="eykholt-et-a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1245" y="1051019"/>
            <a:ext cx="5801511" cy="406606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2408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cleverhans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Collection of adversarial example generation</a:t>
            </a:r>
          </a:p>
          <a:p>
            <a:r>
              <a:rPr lang="en-US" dirty="0" smtClean="0"/>
              <a:t>DNN-focused</a:t>
            </a:r>
          </a:p>
          <a:p>
            <a:r>
              <a:rPr lang="en-US" dirty="0" smtClean="0"/>
              <a:t>Some techniques could be adapted to other classification scenarios</a:t>
            </a:r>
          </a:p>
        </p:txBody>
      </p:sp>
    </p:spTree>
    <p:extLst>
      <p:ext uri="{BB962C8B-B14F-4D97-AF65-F5344CB8AC3E}">
        <p14:creationId xmlns:p14="http://schemas.microsoft.com/office/powerpoint/2010/main" val="2101488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669257"/>
            <a:ext cx="7772400" cy="1021556"/>
          </a:xfrm>
        </p:spPr>
        <p:txBody>
          <a:bodyPr/>
          <a:lstStyle/>
          <a:p>
            <a:r>
              <a:rPr lang="en-US" dirty="0" smtClean="0"/>
              <a:t>Run </a:t>
            </a:r>
            <a:r>
              <a:rPr lang="en-US" dirty="0" err="1" smtClean="0"/>
              <a:t>mnist_example</a:t>
            </a:r>
            <a:r>
              <a:rPr lang="en-US" dirty="0" smtClean="0"/>
              <a:t> Attack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78197"/>
            <a:ext cx="7772400" cy="1125140"/>
          </a:xfrm>
        </p:spPr>
        <p:txBody>
          <a:bodyPr/>
          <a:lstStyle/>
          <a:p>
            <a:r>
              <a:rPr lang="en-US" dirty="0" smtClean="0"/>
              <a:t>Post the test accuracies reported to group chat. Hint: set </a:t>
            </a:r>
            <a:r>
              <a:rPr lang="en-US" dirty="0" err="1" smtClean="0"/>
              <a:t>nb_epochs</a:t>
            </a:r>
            <a:r>
              <a:rPr lang="en-US" dirty="0" smtClean="0"/>
              <a:t>=1 if you </a:t>
            </a:r>
            <a:r>
              <a:rPr lang="en-US" dirty="0" err="1" smtClean="0"/>
              <a:t>TensorFlow</a:t>
            </a:r>
            <a:r>
              <a:rPr lang="en-US" dirty="0" smtClean="0"/>
              <a:t> does not detect GPUs.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99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216240"/>
            <a:ext cx="7772400" cy="1330689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+mn-lt"/>
              </a:rPr>
              <a:t>Select the most true choice below</a:t>
            </a:r>
            <a:endParaRPr lang="en-US" sz="2400" dirty="0"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477494"/>
            <a:ext cx="7772400" cy="112514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a.) </a:t>
            </a:r>
            <a:r>
              <a:rPr lang="en-US" dirty="0" err="1" smtClean="0"/>
              <a:t>Blackbox</a:t>
            </a:r>
            <a:r>
              <a:rPr lang="en-US" dirty="0" smtClean="0"/>
              <a:t> attacks </a:t>
            </a:r>
            <a:r>
              <a:rPr lang="en-US" dirty="0"/>
              <a:t>are easier to perform </a:t>
            </a:r>
            <a:r>
              <a:rPr lang="en-US" dirty="0" smtClean="0"/>
              <a:t>and require a less sophisticated attacker than </a:t>
            </a:r>
            <a:r>
              <a:rPr lang="en-US" dirty="0" err="1" smtClean="0"/>
              <a:t>whitebox</a:t>
            </a:r>
            <a:r>
              <a:rPr lang="en-US" dirty="0" smtClean="0"/>
              <a:t> attacks</a:t>
            </a:r>
            <a:endParaRPr lang="en-US" dirty="0"/>
          </a:p>
          <a:p>
            <a:r>
              <a:rPr lang="en-US" dirty="0" smtClean="0"/>
              <a:t>b.) </a:t>
            </a:r>
            <a:r>
              <a:rPr lang="en-US" dirty="0" err="1"/>
              <a:t>Whitebox</a:t>
            </a:r>
            <a:r>
              <a:rPr lang="en-US" dirty="0"/>
              <a:t> attacks are easier to perform </a:t>
            </a:r>
            <a:r>
              <a:rPr lang="en-US" dirty="0" smtClean="0"/>
              <a:t>and require </a:t>
            </a:r>
            <a:r>
              <a:rPr lang="en-US" dirty="0"/>
              <a:t>a </a:t>
            </a:r>
            <a:r>
              <a:rPr lang="en-US" dirty="0" smtClean="0"/>
              <a:t>less sophisticated </a:t>
            </a:r>
            <a:r>
              <a:rPr lang="en-US" dirty="0"/>
              <a:t>attacker than </a:t>
            </a:r>
            <a:r>
              <a:rPr lang="en-US" dirty="0" err="1"/>
              <a:t>blackbox</a:t>
            </a:r>
            <a:r>
              <a:rPr lang="en-US" dirty="0"/>
              <a:t> attacks</a:t>
            </a:r>
            <a:endParaRPr lang="en-US" dirty="0" smtClean="0"/>
          </a:p>
          <a:p>
            <a:r>
              <a:rPr lang="en-US" dirty="0" smtClean="0"/>
              <a:t>c.) </a:t>
            </a:r>
            <a:r>
              <a:rPr lang="en-US" dirty="0" err="1" smtClean="0"/>
              <a:t>Blackbox</a:t>
            </a:r>
            <a:r>
              <a:rPr lang="en-US" dirty="0" smtClean="0"/>
              <a:t> attacks </a:t>
            </a:r>
            <a:r>
              <a:rPr lang="en-US" dirty="0"/>
              <a:t>are easier to perform but require a more sophisticated attacker than </a:t>
            </a:r>
            <a:r>
              <a:rPr lang="en-US" dirty="0" err="1" smtClean="0"/>
              <a:t>whitebox</a:t>
            </a:r>
            <a:r>
              <a:rPr lang="en-US" dirty="0" smtClean="0"/>
              <a:t> attacks</a:t>
            </a:r>
          </a:p>
          <a:p>
            <a:r>
              <a:rPr lang="en-US" dirty="0" smtClean="0"/>
              <a:t>d.) </a:t>
            </a:r>
            <a:r>
              <a:rPr lang="en-US" dirty="0" err="1"/>
              <a:t>Whitebox</a:t>
            </a:r>
            <a:r>
              <a:rPr lang="en-US" dirty="0"/>
              <a:t> attacks are easier to perform but require a more sophisticated attacker than </a:t>
            </a:r>
            <a:r>
              <a:rPr lang="en-US" dirty="0" err="1"/>
              <a:t>blackbox</a:t>
            </a:r>
            <a:r>
              <a:rPr lang="en-US" dirty="0"/>
              <a:t> attacks</a:t>
            </a:r>
            <a:endParaRPr lang="en-US" dirty="0" smtClean="0"/>
          </a:p>
          <a:p>
            <a:r>
              <a:rPr lang="en-US" dirty="0" smtClean="0"/>
              <a:t>e.) </a:t>
            </a:r>
            <a:r>
              <a:rPr lang="en-US" dirty="0" err="1" smtClean="0"/>
              <a:t>Whitebox</a:t>
            </a:r>
            <a:r>
              <a:rPr lang="en-US" dirty="0" smtClean="0"/>
              <a:t> and </a:t>
            </a:r>
            <a:r>
              <a:rPr lang="en-US" dirty="0" err="1" smtClean="0"/>
              <a:t>blackbox</a:t>
            </a:r>
            <a:r>
              <a:rPr lang="en-US" dirty="0" smtClean="0"/>
              <a:t> attacks are equally easy to perform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22313" y="194684"/>
            <a:ext cx="7772400" cy="10215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Polling Question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66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435851"/>
            <a:ext cx="7772400" cy="1330689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+mn-lt"/>
              </a:rPr>
              <a:t>Select the most true choice below</a:t>
            </a:r>
            <a:endParaRPr lang="en-US" sz="2400" dirty="0"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477494"/>
            <a:ext cx="7772400" cy="112514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a.) I would expect to see more </a:t>
            </a:r>
            <a:r>
              <a:rPr lang="en-US" dirty="0" err="1" smtClean="0"/>
              <a:t>blackbox</a:t>
            </a:r>
            <a:r>
              <a:rPr lang="en-US" dirty="0" smtClean="0"/>
              <a:t> attacks than </a:t>
            </a:r>
            <a:r>
              <a:rPr lang="en-US" dirty="0" err="1" smtClean="0"/>
              <a:t>whitebox</a:t>
            </a:r>
            <a:r>
              <a:rPr lang="en-US" dirty="0" smtClean="0"/>
              <a:t> attacks in the wild</a:t>
            </a:r>
            <a:endParaRPr lang="en-US" dirty="0"/>
          </a:p>
          <a:p>
            <a:r>
              <a:rPr lang="en-US" dirty="0" smtClean="0"/>
              <a:t>b.) </a:t>
            </a:r>
            <a:r>
              <a:rPr lang="en-US" dirty="0"/>
              <a:t>I would expect to see more </a:t>
            </a:r>
            <a:r>
              <a:rPr lang="en-US" dirty="0" err="1" smtClean="0"/>
              <a:t>whitebox</a:t>
            </a:r>
            <a:r>
              <a:rPr lang="en-US" dirty="0" smtClean="0"/>
              <a:t> attacks </a:t>
            </a:r>
            <a:r>
              <a:rPr lang="en-US" dirty="0"/>
              <a:t>than </a:t>
            </a:r>
            <a:r>
              <a:rPr lang="en-US" dirty="0" err="1" smtClean="0"/>
              <a:t>blackbox</a:t>
            </a:r>
            <a:r>
              <a:rPr lang="en-US" dirty="0" smtClean="0"/>
              <a:t> attacks </a:t>
            </a:r>
            <a:r>
              <a:rPr lang="en-US" dirty="0"/>
              <a:t>in the </a:t>
            </a:r>
            <a:r>
              <a:rPr lang="en-US" dirty="0" smtClean="0"/>
              <a:t>wild</a:t>
            </a:r>
          </a:p>
          <a:p>
            <a:r>
              <a:rPr lang="en-US" dirty="0" smtClean="0"/>
              <a:t>c.) I would expect to see roughly the same amount of </a:t>
            </a:r>
            <a:r>
              <a:rPr lang="en-US" dirty="0" err="1" smtClean="0"/>
              <a:t>whitebox</a:t>
            </a:r>
            <a:r>
              <a:rPr lang="en-US" dirty="0" smtClean="0"/>
              <a:t> and </a:t>
            </a:r>
            <a:r>
              <a:rPr lang="en-US" dirty="0" err="1" smtClean="0"/>
              <a:t>blackbox</a:t>
            </a:r>
            <a:r>
              <a:rPr lang="en-US" dirty="0" smtClean="0"/>
              <a:t> attacks in the wild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22313" y="194684"/>
            <a:ext cx="7772400" cy="10215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Polling Question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9424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Whitebox</a:t>
            </a:r>
            <a:r>
              <a:rPr lang="en-US" dirty="0" smtClean="0"/>
              <a:t> Defense: JPEG Defense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48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Adversarial ML in a Nutshell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4093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JPEG Defense (Das et al. [2017])</a:t>
            </a:r>
            <a:endParaRPr lang="en-US" dirty="0"/>
          </a:p>
        </p:txBody>
      </p:sp>
      <p:pic>
        <p:nvPicPr>
          <p:cNvPr id="3" name="defense-with-jpeg-compression-das-et-al.png" descr="defense-with-jpeg-compression-das-et-a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0776" y="1271190"/>
            <a:ext cx="8607653" cy="386972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730596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JPEG Defense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Implement JPEG defense w/ MNIST</a:t>
            </a:r>
          </a:p>
          <a:p>
            <a:r>
              <a:rPr lang="en-US" dirty="0" smtClean="0"/>
              <a:t>Recommendations: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>
                <a:latin typeface="Consolas"/>
                <a:cs typeface="Consolas"/>
              </a:rPr>
              <a:t>mnist_tutorial</a:t>
            </a:r>
            <a:r>
              <a:rPr lang="en-US" dirty="0" smtClean="0"/>
              <a:t> code from </a:t>
            </a:r>
            <a:r>
              <a:rPr lang="en-US" dirty="0" err="1" smtClean="0">
                <a:latin typeface="Consolas"/>
                <a:cs typeface="Consolas"/>
              </a:rPr>
              <a:t>cleverhans</a:t>
            </a:r>
            <a:endParaRPr lang="en-US" dirty="0" smtClean="0">
              <a:latin typeface="Consolas"/>
              <a:cs typeface="Consolas"/>
            </a:endParaRP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tf.image</a:t>
            </a:r>
            <a:r>
              <a:rPr lang="en-US" dirty="0" smtClean="0">
                <a:latin typeface="Consolas"/>
                <a:cs typeface="Consolas"/>
              </a:rPr>
              <a:t>.{</a:t>
            </a:r>
            <a:r>
              <a:rPr lang="en-US" dirty="0" err="1" smtClean="0">
                <a:latin typeface="Consolas"/>
                <a:cs typeface="Consolas"/>
              </a:rPr>
              <a:t>decode,encode</a:t>
            </a:r>
            <a:r>
              <a:rPr lang="en-US" dirty="0" smtClean="0">
                <a:latin typeface="Consolas"/>
                <a:cs typeface="Consolas"/>
              </a:rPr>
              <a:t>}_jpeg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tf.image.convert_image_dtype</a:t>
            </a:r>
            <a:endParaRPr lang="en-US" dirty="0" smtClean="0">
              <a:latin typeface="Consolas"/>
              <a:cs typeface="Consolas"/>
            </a:endParaRPr>
          </a:p>
          <a:p>
            <a:pPr lvl="1"/>
            <a:r>
              <a:rPr lang="en-US" dirty="0" smtClean="0"/>
              <a:t>Try w/ different levels of compression</a:t>
            </a:r>
          </a:p>
          <a:p>
            <a:r>
              <a:rPr lang="en-US" dirty="0" smtClean="0"/>
              <a:t>Post test accuracy &amp; compression quality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840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JPEG Defense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was the most “effective” quality level?</a:t>
            </a:r>
          </a:p>
          <a:p>
            <a:r>
              <a:rPr lang="en-US" dirty="0" smtClean="0"/>
              <a:t>What happened when quality was increased?</a:t>
            </a:r>
          </a:p>
          <a:p>
            <a:r>
              <a:rPr lang="en-US" dirty="0" smtClean="0"/>
              <a:t>Worse or better than image example?</a:t>
            </a:r>
          </a:p>
          <a:p>
            <a:r>
              <a:rPr lang="en-US" dirty="0" smtClean="0"/>
              <a:t>Why?</a:t>
            </a:r>
          </a:p>
          <a:p>
            <a:r>
              <a:rPr lang="en-US" dirty="0" smtClean="0"/>
              <a:t>Post to group chat</a:t>
            </a:r>
          </a:p>
        </p:txBody>
      </p:sp>
    </p:spTree>
    <p:extLst>
      <p:ext uri="{BB962C8B-B14F-4D97-AF65-F5344CB8AC3E}">
        <p14:creationId xmlns:p14="http://schemas.microsoft.com/office/powerpoint/2010/main" val="1678922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Papernot et al. “SoK: Towards the Science of Security and Privacy in Machine Learning” https://arxiv.org/pdf/1611.03814.pdf (see for [#] citations)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149793" indent="-149793" defTabSz="284606">
              <a:spcBef>
                <a:spcPts val="300"/>
              </a:spcBef>
              <a:buSzPct val="100000"/>
              <a:defRPr sz="1992"/>
            </a:pPr>
            <a:r>
              <a:rPr sz="1400" dirty="0"/>
              <a:t>Papernot et al. “SoK: Towards the Science of Security and Privacy in Machine Learning” </a:t>
            </a:r>
            <a:r>
              <a:rPr sz="14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https://arxiv.org/pdf/1611.03814.pdf</a:t>
            </a:r>
            <a:r>
              <a:rPr sz="1400" dirty="0"/>
              <a:t> (see for [#] citations)</a:t>
            </a:r>
          </a:p>
          <a:p>
            <a:pPr marL="149793" indent="-149793" defTabSz="284606">
              <a:spcBef>
                <a:spcPts val="300"/>
              </a:spcBef>
              <a:buSzPct val="100000"/>
              <a:defRPr sz="1992"/>
            </a:pPr>
            <a:r>
              <a:rPr sz="1400" dirty="0"/>
              <a:t>Chen et al. “Practical Attacks Against Graph-based Clustering” </a:t>
            </a:r>
            <a:r>
              <a:rPr sz="14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https://arxiv.org/pdf/1708.09056.pdf</a:t>
            </a:r>
          </a:p>
          <a:p>
            <a:pPr marL="149793" indent="-149793" defTabSz="284606">
              <a:spcBef>
                <a:spcPts val="300"/>
              </a:spcBef>
              <a:buSzPct val="100000"/>
              <a:defRPr sz="1992"/>
            </a:pPr>
            <a:r>
              <a:rPr sz="1400" dirty="0"/>
              <a:t>Meng et al. “MagNet: a Two-Pronged Defense against Adversarial Examples” </a:t>
            </a:r>
            <a:r>
              <a:rPr sz="14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https://arxiv.org/pdf/1705.09064.pdf</a:t>
            </a:r>
          </a:p>
          <a:p>
            <a:pPr marL="149793" indent="-149793" defTabSz="284606">
              <a:spcBef>
                <a:spcPts val="300"/>
              </a:spcBef>
              <a:buSzPct val="100000"/>
              <a:defRPr sz="1992"/>
            </a:pPr>
            <a:r>
              <a:rPr sz="1400" dirty="0"/>
              <a:t>Gu et al. “BadNets: Identifying Vulnerabilities in the Machine Learning Model Supply Chain” </a:t>
            </a:r>
            <a:r>
              <a:rPr sz="14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/>
              </a:rPr>
              <a:t>https://arxiv.org/pdf/1708.06733.pdf</a:t>
            </a:r>
            <a:r>
              <a:rPr sz="1400" dirty="0"/>
              <a:t> [</a:t>
            </a:r>
            <a:r>
              <a:rPr sz="14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/>
              </a:rPr>
              <a:t>code</a:t>
            </a:r>
            <a:r>
              <a:rPr sz="1400" dirty="0"/>
              <a:t>]</a:t>
            </a:r>
          </a:p>
          <a:p>
            <a:pPr marL="149793" indent="-149793" defTabSz="284606">
              <a:spcBef>
                <a:spcPts val="300"/>
              </a:spcBef>
              <a:buSzPct val="100000"/>
              <a:defRPr sz="1992"/>
            </a:pPr>
            <a:r>
              <a:rPr sz="1400" dirty="0"/>
              <a:t>Das et al. “Keeping the Bad Guys Out: Protecting and Vaccinating Deep Learning with JPEG Compression” </a:t>
            </a:r>
            <a:r>
              <a:rPr sz="14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7"/>
              </a:rPr>
              <a:t>https://arxiv.org/pdf/1705.02900.pdf</a:t>
            </a:r>
          </a:p>
          <a:p>
            <a:pPr marL="149793" indent="-149793" defTabSz="284606">
              <a:spcBef>
                <a:spcPts val="300"/>
              </a:spcBef>
              <a:buSzPct val="100000"/>
              <a:defRPr sz="1992"/>
            </a:pPr>
            <a:r>
              <a:rPr sz="1400" dirty="0"/>
              <a:t>Eykholt et al. “Robust Physical-World Attacks on Deep Learning Visual Classification” </a:t>
            </a:r>
            <a:r>
              <a:rPr sz="14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8"/>
              </a:rPr>
              <a:t>https://arxiv.org/pdf/1707.08945.pdf</a:t>
            </a:r>
          </a:p>
          <a:p>
            <a:pPr marL="149793" indent="-149793" defTabSz="284606">
              <a:spcBef>
                <a:spcPts val="300"/>
              </a:spcBef>
              <a:buSzPct val="100000"/>
              <a:defRPr sz="1992"/>
            </a:pPr>
            <a:r>
              <a:rPr sz="1400" dirty="0"/>
              <a:t>Zhang et al. “DolphinAttack: Inaudible Voice Commands” </a:t>
            </a:r>
            <a:r>
              <a:rPr sz="14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9"/>
              </a:rPr>
              <a:t>https://arxiv.org/pdf/1708.09537.pdf</a:t>
            </a:r>
          </a:p>
          <a:p>
            <a:pPr marL="149793" indent="-149793" defTabSz="284606">
              <a:spcBef>
                <a:spcPts val="300"/>
              </a:spcBef>
              <a:buSzPct val="100000"/>
              <a:defRPr sz="1992"/>
            </a:pPr>
            <a:r>
              <a:rPr sz="1400" dirty="0"/>
              <a:t>Cleverhans (adversarial attack generation methods): https://github.com/tensorflow/cleverhans</a:t>
            </a:r>
          </a:p>
          <a:p>
            <a:pPr marL="149793" indent="-149793" defTabSz="284606">
              <a:spcBef>
                <a:spcPts val="300"/>
              </a:spcBef>
              <a:buSzPct val="100000"/>
              <a:defRPr sz="1992"/>
            </a:pPr>
            <a:r>
              <a:rPr sz="1400" dirty="0"/>
              <a:t>More code: </a:t>
            </a:r>
            <a:r>
              <a:rPr sz="14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10"/>
              </a:rPr>
              <a:t>https://en.wikipedia.org/wiki/Adversarial_machine_learning#Software</a:t>
            </a:r>
          </a:p>
        </p:txBody>
      </p:sp>
      <p:sp>
        <p:nvSpPr>
          <p:cNvPr id="939" name="Reference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3535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o defend against an adversary, we must understand them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180473" indent="-180473">
              <a:buSzPct val="100000"/>
            </a:pPr>
            <a:r>
              <a:rPr dirty="0"/>
              <a:t>To defend against an adversary, we must understand them</a:t>
            </a:r>
          </a:p>
          <a:p>
            <a:pPr marL="180473" indent="-180473">
              <a:buSzPct val="100000"/>
            </a:pPr>
            <a:r>
              <a:rPr dirty="0"/>
              <a:t>What are their </a:t>
            </a:r>
            <a:r>
              <a:rPr i="1" dirty="0"/>
              <a:t>capabilities</a:t>
            </a:r>
            <a:r>
              <a:rPr dirty="0"/>
              <a:t>?</a:t>
            </a:r>
          </a:p>
          <a:p>
            <a:pPr marL="466223" lvl="1" indent="-180473"/>
            <a:r>
              <a:rPr dirty="0"/>
              <a:t>Queryable model vs. model architecture and parameters</a:t>
            </a:r>
          </a:p>
          <a:p>
            <a:pPr marL="466223" lvl="1" indent="-180473"/>
            <a:r>
              <a:rPr dirty="0"/>
              <a:t>No training data vs. read training data vs. </a:t>
            </a:r>
            <a:r>
              <a:rPr b="1" dirty="0"/>
              <a:t>write</a:t>
            </a:r>
            <a:r>
              <a:rPr dirty="0"/>
              <a:t> training data</a:t>
            </a:r>
          </a:p>
          <a:p>
            <a:pPr marL="180473" indent="-180473">
              <a:buSzPct val="100000"/>
            </a:pPr>
            <a:r>
              <a:rPr i="1" dirty="0"/>
              <a:t>Goals</a:t>
            </a:r>
            <a:r>
              <a:rPr dirty="0"/>
              <a:t>?</a:t>
            </a:r>
          </a:p>
          <a:p>
            <a:pPr marL="466223" lvl="1" indent="-180473"/>
            <a:r>
              <a:rPr dirty="0"/>
              <a:t>Force incorrect classifications (integrity)</a:t>
            </a:r>
          </a:p>
          <a:p>
            <a:pPr marL="466223" lvl="1" indent="-180473"/>
            <a:r>
              <a:rPr dirty="0"/>
              <a:t>Denial of service (availability)</a:t>
            </a:r>
          </a:p>
          <a:p>
            <a:pPr marL="466223" lvl="1" indent="-180473"/>
            <a:r>
              <a:rPr dirty="0"/>
              <a:t>Reverse engineer model and/or parameters (confidentiality)</a:t>
            </a:r>
          </a:p>
          <a:p>
            <a:pPr marL="466223" lvl="1" indent="-180473"/>
            <a:r>
              <a:rPr dirty="0"/>
              <a:t>Complete a patient’s feature vector (privacy)</a:t>
            </a:r>
          </a:p>
          <a:p>
            <a:pPr marL="180473" indent="-180473">
              <a:buSzPct val="100000"/>
            </a:pPr>
            <a:r>
              <a:rPr i="1" dirty="0"/>
              <a:t>Attack surface</a:t>
            </a:r>
            <a:r>
              <a:rPr dirty="0"/>
              <a:t>: where am I vulnerable?</a:t>
            </a:r>
          </a:p>
        </p:txBody>
      </p:sp>
      <p:sp>
        <p:nvSpPr>
          <p:cNvPr id="186" name="Threat Model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Threat Model</a:t>
            </a:r>
          </a:p>
        </p:txBody>
      </p:sp>
    </p:spTree>
    <p:extLst>
      <p:ext uri="{BB962C8B-B14F-4D97-AF65-F5344CB8AC3E}">
        <p14:creationId xmlns:p14="http://schemas.microsoft.com/office/powerpoint/2010/main" val="260058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Threat Modeling: Attack Surface</a:t>
            </a:r>
            <a:endParaRPr lang="en-US" dirty="0"/>
          </a:p>
        </p:txBody>
      </p:sp>
      <p:pic>
        <p:nvPicPr>
          <p:cNvPr id="3" name="Screen Shot 2018-04-30 at 4.08.51 PM.png" descr="Screen Shot 2018-04-30 at 4.08.5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09" y="1181586"/>
            <a:ext cx="8739983" cy="377120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/>
          <p:cNvSpPr txBox="1"/>
          <p:nvPr/>
        </p:nvSpPr>
        <p:spPr>
          <a:xfrm>
            <a:off x="-38266" y="4801761"/>
            <a:ext cx="2434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Papernot</a:t>
            </a:r>
            <a:r>
              <a:rPr lang="en-US" dirty="0" smtClean="0"/>
              <a:t> et al. (2017)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830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raining phas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178669" indent="-178669" defTabSz="339470">
              <a:spcBef>
                <a:spcPts val="375"/>
              </a:spcBef>
              <a:buSzPct val="100000"/>
              <a:defRPr sz="2376"/>
            </a:pPr>
            <a:r>
              <a:t>Training phase</a:t>
            </a:r>
          </a:p>
          <a:p>
            <a:pPr marL="461561" lvl="1" indent="-178669" defTabSz="339470">
              <a:spcBef>
                <a:spcPts val="375"/>
              </a:spcBef>
              <a:defRPr sz="2376"/>
            </a:pPr>
            <a:r>
              <a:t>Inject adversarial inputs, or</a:t>
            </a:r>
          </a:p>
          <a:p>
            <a:pPr marL="461561" lvl="1" indent="-178669" defTabSz="339470">
              <a:spcBef>
                <a:spcPts val="375"/>
              </a:spcBef>
              <a:defRPr sz="2376"/>
            </a:pPr>
            <a:r>
              <a:t>Alter the training data</a:t>
            </a:r>
          </a:p>
          <a:p>
            <a:pPr marL="178669" indent="-178669" defTabSz="339470">
              <a:spcBef>
                <a:spcPts val="375"/>
              </a:spcBef>
              <a:buSzPct val="100000"/>
              <a:defRPr sz="2376"/>
            </a:pPr>
            <a:r>
              <a:t>Inference phase</a:t>
            </a:r>
          </a:p>
          <a:p>
            <a:pPr marL="461561" lvl="1" indent="-178669" defTabSz="339470">
              <a:spcBef>
                <a:spcPts val="375"/>
              </a:spcBef>
              <a:defRPr sz="2376"/>
            </a:pPr>
            <a:r>
              <a:t>Inputs from outside expected train/test distribution</a:t>
            </a:r>
          </a:p>
          <a:p>
            <a:pPr marL="461561" lvl="1" indent="-178669" defTabSz="339470">
              <a:spcBef>
                <a:spcPts val="375"/>
              </a:spcBef>
              <a:defRPr sz="2376"/>
            </a:pPr>
            <a:r>
              <a:rPr i="1"/>
              <a:t>White box</a:t>
            </a:r>
            <a:r>
              <a:t>: </a:t>
            </a:r>
          </a:p>
          <a:p>
            <a:pPr marL="744454" lvl="2" indent="-178669" defTabSz="339470">
              <a:spcBef>
                <a:spcPts val="375"/>
              </a:spcBef>
              <a:defRPr sz="2376"/>
            </a:pPr>
            <a:r>
              <a:t>Attacker has insider knowledge (e.g., model params, model itself, etc.)</a:t>
            </a:r>
          </a:p>
          <a:p>
            <a:pPr marL="744454" lvl="2" indent="-178669" defTabSz="339470">
              <a:spcBef>
                <a:spcPts val="375"/>
              </a:spcBef>
              <a:defRPr sz="2376"/>
            </a:pPr>
            <a:r>
              <a:t>Focus on feature space where model has high error</a:t>
            </a:r>
          </a:p>
          <a:p>
            <a:pPr marL="461561" lvl="1" indent="-178669" defTabSz="339470">
              <a:spcBef>
                <a:spcPts val="375"/>
              </a:spcBef>
              <a:defRPr sz="2376"/>
            </a:pPr>
            <a:r>
              <a:rPr i="1"/>
              <a:t>Black box</a:t>
            </a:r>
            <a:r>
              <a:t>:</a:t>
            </a:r>
          </a:p>
          <a:p>
            <a:pPr marL="744454" lvl="2" indent="-178669" defTabSz="339470">
              <a:spcBef>
                <a:spcPts val="375"/>
              </a:spcBef>
              <a:defRPr sz="2376" i="1"/>
            </a:pPr>
            <a:r>
              <a:t>Oracle</a:t>
            </a:r>
            <a:r>
              <a:rPr i="0"/>
              <a:t> model from cryptography</a:t>
            </a:r>
          </a:p>
          <a:p>
            <a:pPr marL="744454" lvl="2" indent="-178669" defTabSz="339470">
              <a:spcBef>
                <a:spcPts val="375"/>
              </a:spcBef>
              <a:defRPr sz="2376" i="1"/>
            </a:pPr>
            <a:r>
              <a:rPr i="0"/>
              <a:t>More realistic (think MLaaS)</a:t>
            </a:r>
          </a:p>
        </p:txBody>
      </p:sp>
      <p:sp>
        <p:nvSpPr>
          <p:cNvPr id="195" name="Attack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Attacks</a:t>
            </a:r>
          </a:p>
        </p:txBody>
      </p:sp>
    </p:spTree>
    <p:extLst>
      <p:ext uri="{BB962C8B-B14F-4D97-AF65-F5344CB8AC3E}">
        <p14:creationId xmlns:p14="http://schemas.microsoft.com/office/powerpoint/2010/main" val="289179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Monotonic Classifiers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546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Monotonic Classifiers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Stream data, e.g.,</a:t>
            </a:r>
          </a:p>
          <a:p>
            <a:pPr lvl="1"/>
            <a:r>
              <a:rPr lang="en-US" dirty="0" smtClean="0"/>
              <a:t>Stream of text data</a:t>
            </a:r>
          </a:p>
          <a:p>
            <a:pPr lvl="1"/>
            <a:r>
              <a:rPr lang="en-US" dirty="0" smtClean="0"/>
              <a:t>Stream of system calls</a:t>
            </a:r>
          </a:p>
          <a:p>
            <a:r>
              <a:rPr lang="en-US" dirty="0" smtClean="0"/>
              <a:t>Intuition: Adding additional benign system calls should never make a malicious binary “flip” to benign</a:t>
            </a:r>
          </a:p>
          <a:p>
            <a:r>
              <a:rPr lang="en-US" dirty="0" smtClean="0"/>
              <a:t>Consider negative feature coefficients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59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669257"/>
            <a:ext cx="7772400" cy="1021556"/>
          </a:xfrm>
        </p:spPr>
        <p:txBody>
          <a:bodyPr/>
          <a:lstStyle/>
          <a:p>
            <a:r>
              <a:rPr lang="en-US" dirty="0" smtClean="0"/>
              <a:t>Direct Attack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712075"/>
            <a:ext cx="7772400" cy="112514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Change a feature vector for a malicious binary such that it is classified as benign. Can you create a function that always successfully “flips” from malicious to benign? Post before-and-after classification results to group chat.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58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4061</TotalTime>
  <Words>1178</Words>
  <Application>Microsoft Macintosh PowerPoint</Application>
  <PresentationFormat>On-screen Show (16:9)</PresentationFormat>
  <Paragraphs>128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Hands On Adversarial Machine Learning: Building Practical Attacks &amp; Defenses</vt:lpstr>
      <vt:lpstr>Overview</vt:lpstr>
      <vt:lpstr>Adversarial ML in a Nutshell</vt:lpstr>
      <vt:lpstr>Threat Model</vt:lpstr>
      <vt:lpstr>Threat Modeling: Attack Surface</vt:lpstr>
      <vt:lpstr>Attacks</vt:lpstr>
      <vt:lpstr>Monotonic Classifiers</vt:lpstr>
      <vt:lpstr>Monotonic Classifiers</vt:lpstr>
      <vt:lpstr>Direct Attack</vt:lpstr>
      <vt:lpstr>InDirect Attack (Part 1)</vt:lpstr>
      <vt:lpstr>Which of the features below would be a good candidate for abuse? (multiple choice, multiple answers acceptable)</vt:lpstr>
      <vt:lpstr>InDirect Attack (Part 2)</vt:lpstr>
      <vt:lpstr>Monotonic Defense</vt:lpstr>
      <vt:lpstr>Retraining w/ Adversarial Examples</vt:lpstr>
      <vt:lpstr>Retraining as a Defense</vt:lpstr>
      <vt:lpstr>Break DGA Classifier</vt:lpstr>
      <vt:lpstr>FIX DGA Classifier</vt:lpstr>
      <vt:lpstr>cleverhans &amp; Whitebox Attacks</vt:lpstr>
      <vt:lpstr>DNN Attacks</vt:lpstr>
      <vt:lpstr>Whitebox (Direct)</vt:lpstr>
      <vt:lpstr>Whitebox (Indirect) [57]</vt:lpstr>
      <vt:lpstr>Gu et al. (BadNets)</vt:lpstr>
      <vt:lpstr>Gu et al. (BadNets)</vt:lpstr>
      <vt:lpstr>Eykholt et al. (2018)</vt:lpstr>
      <vt:lpstr>cleverhans</vt:lpstr>
      <vt:lpstr>Run mnist_example Attack</vt:lpstr>
      <vt:lpstr>Select the most true choice below</vt:lpstr>
      <vt:lpstr>Select the most true choice below</vt:lpstr>
      <vt:lpstr>Whitebox Defense: JPEG Defense</vt:lpstr>
      <vt:lpstr>JPEG Defense (Das et al. [2017])</vt:lpstr>
      <vt:lpstr>JPEG Defense</vt:lpstr>
      <vt:lpstr>JPEG Defense</vt:lpstr>
      <vt:lpstr>References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Yacin Nadji</cp:lastModifiedBy>
  <cp:revision>88</cp:revision>
  <dcterms:created xsi:type="dcterms:W3CDTF">2010-04-12T23:12:02Z</dcterms:created>
  <dcterms:modified xsi:type="dcterms:W3CDTF">2019-02-24T18:54:14Z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